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6" r:id="rId2"/>
    <p:sldId id="274" r:id="rId3"/>
    <p:sldId id="256" r:id="rId4"/>
    <p:sldId id="272" r:id="rId5"/>
    <p:sldId id="273" r:id="rId6"/>
    <p:sldId id="275" r:id="rId7"/>
    <p:sldId id="261" r:id="rId8"/>
    <p:sldId id="262" r:id="rId9"/>
    <p:sldId id="271" r:id="rId10"/>
    <p:sldId id="264"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94660"/>
  </p:normalViewPr>
  <p:slideViewPr>
    <p:cSldViewPr snapToGrid="0">
      <p:cViewPr varScale="1">
        <p:scale>
          <a:sx n="77" d="100"/>
          <a:sy n="77" d="100"/>
        </p:scale>
        <p:origin x="2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8D9D9-F7D6-4A1A-8AFA-F389AE36B357}" type="datetimeFigureOut">
              <a:rPr lang="en-US" smtClean="0"/>
              <a:t>10/26/2018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7E8E5-DA6F-4A22-9C40-FE437F2C0CD0}" type="slidenum">
              <a:rPr lang="en-US" smtClean="0"/>
              <a:t>‹#›</a:t>
            </a:fld>
            <a:endParaRPr lang="en-US"/>
          </a:p>
        </p:txBody>
      </p:sp>
    </p:spTree>
    <p:extLst>
      <p:ext uri="{BB962C8B-B14F-4D97-AF65-F5344CB8AC3E}">
        <p14:creationId xmlns:p14="http://schemas.microsoft.com/office/powerpoint/2010/main" val="225723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RNA process is being supported financially by these agencies.  Our thanks to them.</a:t>
            </a:r>
          </a:p>
        </p:txBody>
      </p:sp>
      <p:sp>
        <p:nvSpPr>
          <p:cNvPr id="4" name="Slide Number Placeholder 3"/>
          <p:cNvSpPr>
            <a:spLocks noGrp="1"/>
          </p:cNvSpPr>
          <p:nvPr>
            <p:ph type="sldNum" sz="quarter" idx="10"/>
          </p:nvPr>
        </p:nvSpPr>
        <p:spPr/>
        <p:txBody>
          <a:bodyPr/>
          <a:lstStyle/>
          <a:p>
            <a:fld id="{B087E8E5-DA6F-4A22-9C40-FE437F2C0CD0}" type="slidenum">
              <a:rPr lang="en-US" smtClean="0"/>
              <a:t>1</a:t>
            </a:fld>
            <a:endParaRPr lang="en-US"/>
          </a:p>
        </p:txBody>
      </p:sp>
    </p:spTree>
    <p:extLst>
      <p:ext uri="{BB962C8B-B14F-4D97-AF65-F5344CB8AC3E}">
        <p14:creationId xmlns:p14="http://schemas.microsoft.com/office/powerpoint/2010/main" val="134646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Districts are statutorily the local group with the most authority and responsibility to lead locally led conservation across ownership boundaries; they are ideally suited to be the leaders to bring the concerns and planning from multiple agencies and groups together for the best result per NRS 548.</a:t>
            </a:r>
          </a:p>
        </p:txBody>
      </p:sp>
      <p:sp>
        <p:nvSpPr>
          <p:cNvPr id="4" name="Slide Number Placeholder 3"/>
          <p:cNvSpPr>
            <a:spLocks noGrp="1"/>
          </p:cNvSpPr>
          <p:nvPr>
            <p:ph type="sldNum" sz="quarter" idx="10"/>
          </p:nvPr>
        </p:nvSpPr>
        <p:spPr/>
        <p:txBody>
          <a:bodyPr/>
          <a:lstStyle/>
          <a:p>
            <a:fld id="{B087E8E5-DA6F-4A22-9C40-FE437F2C0CD0}" type="slidenum">
              <a:rPr lang="en-US" smtClean="0"/>
              <a:t>11</a:t>
            </a:fld>
            <a:endParaRPr lang="en-US"/>
          </a:p>
        </p:txBody>
      </p:sp>
    </p:spTree>
    <p:extLst>
      <p:ext uri="{BB962C8B-B14F-4D97-AF65-F5344CB8AC3E}">
        <p14:creationId xmlns:p14="http://schemas.microsoft.com/office/powerpoint/2010/main" val="106625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you can find yourself or your agency or group somewhere on this list.  The Resource Needs Assessment has the opportunity to find solutions for resource concerns in your area, and is an obvious and practical way to build relationships; everything is always about relationships.  And most of all, find ways to say YES and anything is possible!</a:t>
            </a:r>
          </a:p>
        </p:txBody>
      </p:sp>
      <p:sp>
        <p:nvSpPr>
          <p:cNvPr id="4" name="Slide Number Placeholder 3"/>
          <p:cNvSpPr>
            <a:spLocks noGrp="1"/>
          </p:cNvSpPr>
          <p:nvPr>
            <p:ph type="sldNum" sz="quarter" idx="10"/>
          </p:nvPr>
        </p:nvSpPr>
        <p:spPr/>
        <p:txBody>
          <a:bodyPr/>
          <a:lstStyle/>
          <a:p>
            <a:fld id="{B087E8E5-DA6F-4A22-9C40-FE437F2C0CD0}" type="slidenum">
              <a:rPr lang="en-US" smtClean="0"/>
              <a:t>12</a:t>
            </a:fld>
            <a:endParaRPr lang="en-US"/>
          </a:p>
        </p:txBody>
      </p:sp>
    </p:spTree>
    <p:extLst>
      <p:ext uri="{BB962C8B-B14F-4D97-AF65-F5344CB8AC3E}">
        <p14:creationId xmlns:p14="http://schemas.microsoft.com/office/powerpoint/2010/main" val="82952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Restoration on Nevada’s rivers, here the Walker River. Pinyon-juniper encroachment removal for sage grouse, wildlife and increased water in many locations around the state. Biochar project near Eureka. Partnerships with local groups, here Meadow Valley Wildlife Unlimited in Lincoln County</a:t>
            </a:r>
          </a:p>
        </p:txBody>
      </p:sp>
      <p:sp>
        <p:nvSpPr>
          <p:cNvPr id="4" name="Slide Number Placeholder 3"/>
          <p:cNvSpPr>
            <a:spLocks noGrp="1"/>
          </p:cNvSpPr>
          <p:nvPr>
            <p:ph type="sldNum" sz="quarter" idx="10"/>
          </p:nvPr>
        </p:nvSpPr>
        <p:spPr/>
        <p:txBody>
          <a:bodyPr/>
          <a:lstStyle/>
          <a:p>
            <a:fld id="{B087E8E5-DA6F-4A22-9C40-FE437F2C0CD0}" type="slidenum">
              <a:rPr lang="en-US" smtClean="0"/>
              <a:t>2</a:t>
            </a:fld>
            <a:endParaRPr lang="en-US"/>
          </a:p>
        </p:txBody>
      </p:sp>
    </p:spTree>
    <p:extLst>
      <p:ext uri="{BB962C8B-B14F-4D97-AF65-F5344CB8AC3E}">
        <p14:creationId xmlns:p14="http://schemas.microsoft.com/office/powerpoint/2010/main" val="263131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Zion Community Garden in Las Vegas.  Supporting Nevada Youth Range Camp.</a:t>
            </a:r>
          </a:p>
        </p:txBody>
      </p:sp>
      <p:sp>
        <p:nvSpPr>
          <p:cNvPr id="4" name="Slide Number Placeholder 3"/>
          <p:cNvSpPr>
            <a:spLocks noGrp="1"/>
          </p:cNvSpPr>
          <p:nvPr>
            <p:ph type="sldNum" sz="quarter" idx="10"/>
          </p:nvPr>
        </p:nvSpPr>
        <p:spPr/>
        <p:txBody>
          <a:bodyPr/>
          <a:lstStyle/>
          <a:p>
            <a:fld id="{B087E8E5-DA6F-4A22-9C40-FE437F2C0CD0}" type="slidenum">
              <a:rPr lang="en-US" smtClean="0"/>
              <a:t>3</a:t>
            </a:fld>
            <a:endParaRPr lang="en-US"/>
          </a:p>
        </p:txBody>
      </p:sp>
    </p:spTree>
    <p:extLst>
      <p:ext uri="{BB962C8B-B14F-4D97-AF65-F5344CB8AC3E}">
        <p14:creationId xmlns:p14="http://schemas.microsoft.com/office/powerpoint/2010/main" val="293351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Districts started because in the 1930s people understood something - if you want the government to help; it will work much better if local people guide it.  NvACD is part of the movement to make that thought the way we do business in Nevada again.</a:t>
            </a:r>
          </a:p>
        </p:txBody>
      </p:sp>
      <p:sp>
        <p:nvSpPr>
          <p:cNvPr id="4" name="Slide Number Placeholder 3"/>
          <p:cNvSpPr>
            <a:spLocks noGrp="1"/>
          </p:cNvSpPr>
          <p:nvPr>
            <p:ph type="sldNum" sz="quarter" idx="10"/>
          </p:nvPr>
        </p:nvSpPr>
        <p:spPr/>
        <p:txBody>
          <a:bodyPr/>
          <a:lstStyle/>
          <a:p>
            <a:fld id="{B087E8E5-DA6F-4A22-9C40-FE437F2C0CD0}" type="slidenum">
              <a:rPr lang="en-US" smtClean="0"/>
              <a:t>5</a:t>
            </a:fld>
            <a:endParaRPr lang="en-US"/>
          </a:p>
        </p:txBody>
      </p:sp>
    </p:spTree>
    <p:extLst>
      <p:ext uri="{BB962C8B-B14F-4D97-AF65-F5344CB8AC3E}">
        <p14:creationId xmlns:p14="http://schemas.microsoft.com/office/powerpoint/2010/main" val="261821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Nevada’s 28 CDs include the whole state.</a:t>
            </a:r>
          </a:p>
        </p:txBody>
      </p:sp>
      <p:sp>
        <p:nvSpPr>
          <p:cNvPr id="4" name="Slide Number Placeholder 3"/>
          <p:cNvSpPr>
            <a:spLocks noGrp="1"/>
          </p:cNvSpPr>
          <p:nvPr>
            <p:ph type="sldNum" sz="quarter" idx="10"/>
          </p:nvPr>
        </p:nvSpPr>
        <p:spPr/>
        <p:txBody>
          <a:bodyPr/>
          <a:lstStyle/>
          <a:p>
            <a:fld id="{B087E8E5-DA6F-4A22-9C40-FE437F2C0CD0}" type="slidenum">
              <a:rPr lang="en-US" smtClean="0"/>
              <a:t>6</a:t>
            </a:fld>
            <a:endParaRPr lang="en-US"/>
          </a:p>
        </p:txBody>
      </p:sp>
    </p:spTree>
    <p:extLst>
      <p:ext uri="{BB962C8B-B14F-4D97-AF65-F5344CB8AC3E}">
        <p14:creationId xmlns:p14="http://schemas.microsoft.com/office/powerpoint/2010/main" val="185593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NvACD is the non-profit, statewide network, voice, and advocacy association for Nevada CDs.  We provide forums and training to educate CD Supervisors and others; we can lobby and are not subject to the open meeting law like CDs and the State Conservation Commission.  We also recognize outstanding conservation work at our Annual Meeting and assist CDs to reach their potential.</a:t>
            </a:r>
          </a:p>
          <a:p>
            <a:endParaRPr lang="en-US" dirty="0"/>
          </a:p>
        </p:txBody>
      </p:sp>
      <p:sp>
        <p:nvSpPr>
          <p:cNvPr id="4" name="Slide Number Placeholder 3"/>
          <p:cNvSpPr>
            <a:spLocks noGrp="1"/>
          </p:cNvSpPr>
          <p:nvPr>
            <p:ph type="sldNum" sz="quarter" idx="10"/>
          </p:nvPr>
        </p:nvSpPr>
        <p:spPr/>
        <p:txBody>
          <a:bodyPr/>
          <a:lstStyle/>
          <a:p>
            <a:fld id="{B087E8E5-DA6F-4A22-9C40-FE437F2C0CD0}" type="slidenum">
              <a:rPr lang="en-US" smtClean="0"/>
              <a:t>7</a:t>
            </a:fld>
            <a:endParaRPr lang="en-US"/>
          </a:p>
        </p:txBody>
      </p:sp>
    </p:spTree>
    <p:extLst>
      <p:ext uri="{BB962C8B-B14F-4D97-AF65-F5344CB8AC3E}">
        <p14:creationId xmlns:p14="http://schemas.microsoft.com/office/powerpoint/2010/main" val="382857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(SLOWLY READ THE BULLET POINTS) Note the words, “Resource concerns or needs” in each bullet point and emphasized right in the center!  This process is effective because it is driven by resource concerns, not programs.  It answers the question of what the resource concerns are BEFORE human traditions, wants, needs, values, biases, emotions or political position can cloud the issue.  When the resource concerns are identified first, it keeps the human part from inadvertently dominating. It makes the focus be how to solve the resource issue at hand. This method will seek the most appropriate outcome, even if that may not appear to be the most desired at first blush. (Think of any contentious issue)</a:t>
            </a:r>
          </a:p>
        </p:txBody>
      </p:sp>
      <p:sp>
        <p:nvSpPr>
          <p:cNvPr id="4" name="Slide Number Placeholder 3"/>
          <p:cNvSpPr>
            <a:spLocks noGrp="1"/>
          </p:cNvSpPr>
          <p:nvPr>
            <p:ph type="sldNum" sz="quarter" idx="10"/>
          </p:nvPr>
        </p:nvSpPr>
        <p:spPr/>
        <p:txBody>
          <a:bodyPr/>
          <a:lstStyle/>
          <a:p>
            <a:fld id="{B087E8E5-DA6F-4A22-9C40-FE437F2C0CD0}" type="slidenum">
              <a:rPr lang="en-US" smtClean="0"/>
              <a:t>8</a:t>
            </a:fld>
            <a:endParaRPr lang="en-US"/>
          </a:p>
        </p:txBody>
      </p:sp>
    </p:spTree>
    <p:extLst>
      <p:ext uri="{BB962C8B-B14F-4D97-AF65-F5344CB8AC3E}">
        <p14:creationId xmlns:p14="http://schemas.microsoft.com/office/powerpoint/2010/main" val="62765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NvACD signed a Cooperative Agreement in 2017 with Natural Resources Conservation Service in Nevada; NRCS sought to increase the effectiveness of CD-led Local Work Groups and their State Technical Advisory Committee and NvACD will train and educate the initial seven CDs and the agencies, groups, and local publics that will help them develop the Resource Needs Assessments to accomplish that.  *** Agencies are committing staff time and project funding to the Resource Needs Assessment process.  NvACD obtained funding from the National Association of Conservation Districts to hire retired NRCS employees who already understand the farm planning tools to help the seven CDs develop the Resource Needs Assessments. *** NvACD is also working with University of Nevada Cooperative Extension for funding, and UNR to develop, a sophisticated survey instrument to improve the amount and quality of public input to the process.  The seven CDs are Lincoln County, Northeast Elko, Eureka, White Pine, Mason Valley, Smith Valley and Conservation District of Southern Nevada. </a:t>
            </a:r>
          </a:p>
        </p:txBody>
      </p:sp>
      <p:sp>
        <p:nvSpPr>
          <p:cNvPr id="4" name="Slide Number Placeholder 3"/>
          <p:cNvSpPr>
            <a:spLocks noGrp="1"/>
          </p:cNvSpPr>
          <p:nvPr>
            <p:ph type="sldNum" sz="quarter" idx="10"/>
          </p:nvPr>
        </p:nvSpPr>
        <p:spPr/>
        <p:txBody>
          <a:bodyPr/>
          <a:lstStyle/>
          <a:p>
            <a:fld id="{B087E8E5-DA6F-4A22-9C40-FE437F2C0CD0}" type="slidenum">
              <a:rPr lang="en-US" smtClean="0"/>
              <a:t>9</a:t>
            </a:fld>
            <a:endParaRPr lang="en-US"/>
          </a:p>
        </p:txBody>
      </p:sp>
    </p:spTree>
    <p:extLst>
      <p:ext uri="{BB962C8B-B14F-4D97-AF65-F5344CB8AC3E}">
        <p14:creationId xmlns:p14="http://schemas.microsoft.com/office/powerpoint/2010/main" val="301231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a CD and their local area.</a:t>
            </a:r>
          </a:p>
          <a:p>
            <a:r>
              <a:rPr lang="en-US" dirty="0"/>
              <a:t>It is all about having the information in place to make the best decisions, at the local level, about how best to spend any program dollars available from any source to solve resource concerns, and how to locally lead planning for the future.  </a:t>
            </a:r>
          </a:p>
          <a:p>
            <a:r>
              <a:rPr lang="en-US" dirty="0"/>
              <a:t>This “Locally Led” planning process establishes a foundation upon which the District’s conservation efforts are based. It provides the informational and scientific rigor for planning and project implementation that is on par with other federal agency planning, and provides the context to develop collaborative solutions with state and federal partners. It challenges neighbors, both urban and rural, to work together and take responsibility for addressing local resource needs. It involves the community in the assessment of those needs, as well as the solutions and priorities. The approach emphasizes voluntary, non-regulatory, incentive-based actions before use of regulatory measures. It is not driven by any single piece of legislation, any one fiscal year or any individual program; it is an on- going, timeless approach that is not tied to any particular year. As such, it is able to be evaluated regularly to ensure it is effectively meeting the long-term needs of the local community.</a:t>
            </a:r>
          </a:p>
          <a:p>
            <a:endParaRPr lang="en-US" dirty="0"/>
          </a:p>
        </p:txBody>
      </p:sp>
      <p:sp>
        <p:nvSpPr>
          <p:cNvPr id="4" name="Slide Number Placeholder 3"/>
          <p:cNvSpPr>
            <a:spLocks noGrp="1"/>
          </p:cNvSpPr>
          <p:nvPr>
            <p:ph type="sldNum" sz="quarter" idx="10"/>
          </p:nvPr>
        </p:nvSpPr>
        <p:spPr/>
        <p:txBody>
          <a:bodyPr/>
          <a:lstStyle/>
          <a:p>
            <a:fld id="{B087E8E5-DA6F-4A22-9C40-FE437F2C0CD0}" type="slidenum">
              <a:rPr lang="en-US" smtClean="0"/>
              <a:t>10</a:t>
            </a:fld>
            <a:endParaRPr lang="en-US"/>
          </a:p>
        </p:txBody>
      </p:sp>
    </p:spTree>
    <p:extLst>
      <p:ext uri="{BB962C8B-B14F-4D97-AF65-F5344CB8AC3E}">
        <p14:creationId xmlns:p14="http://schemas.microsoft.com/office/powerpoint/2010/main" val="428399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09E-C659-4695-BF25-EEE1E5C12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233468-95FB-48DC-8B52-A67DB8985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868CF-2DAB-49DA-BF71-8FC4E3D63607}"/>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36F7A0CC-4C09-4927-8658-F6C2BA623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99CC4-0CC4-4260-BB30-7E60ECDDC5D6}"/>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201590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43552-77A2-41F7-AF3B-A84A42C284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E52449-B104-4F32-810C-357292ABB8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BAB1A-8692-4305-88CF-454FEB7152F5}"/>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BDDE7AA1-033C-471F-9F9F-71CFDF6FF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BCF7E-0E30-4293-A3CD-8B4E11974883}"/>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87915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B96144-E2B1-4808-8BC4-24111437B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D10497-02D2-441A-9B00-0AAD8D5008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AF8BA-AAB1-40D0-9CD8-2FB167C4D22A}"/>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C9B5E227-5635-4ACC-A63C-7151459FF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93A42-BF55-46F3-9620-4A592508D4C4}"/>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59969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2F88-D173-4B15-8521-0ADE076DD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0FB07-6718-4549-A143-102B69BBC8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9B10F-2644-4351-B992-41218F6A2934}"/>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73A178B2-3E70-4E24-B432-20C617D13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EC195-B5BE-4BE4-A28E-BCF104E658B9}"/>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32087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064E-D4F6-47E0-8C05-7234ED4CA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D39DB-7A13-4F7F-8E2A-D27FDEB84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76E6E7-11C6-44E2-8677-33A772253D5A}"/>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38C22ACA-6513-4262-97D4-9BD0F42C5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E9286-D62B-4E2E-81A3-92EC1A145C38}"/>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46007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9A23-B67B-4B7F-8BEB-3175486EB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199365-3293-423A-BBFA-879CE7F519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296E3F-FEFA-4A81-A587-81CB5CFBAD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90A26D-DC96-4C45-95C8-501C87357358}"/>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6" name="Footer Placeholder 5">
            <a:extLst>
              <a:ext uri="{FF2B5EF4-FFF2-40B4-BE49-F238E27FC236}">
                <a16:creationId xmlns:a16="http://schemas.microsoft.com/office/drawing/2014/main" id="{8972FB08-133F-4097-BEC9-E28C2F986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B3069-C607-45C8-9377-3CAD2FAB7E8E}"/>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93514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4D0B-9602-43BF-877D-4531F763EF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AC7138-59EC-46C5-9115-D00567C73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E781C0-0AC8-415E-B99B-2FB4834FEA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D4DB9-B6B6-42D7-A7C9-84444B10B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6E03FA-4693-4F94-96EA-7CF0286115A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518FA-8E21-4313-84BA-D8133D03F683}"/>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8" name="Footer Placeholder 7">
            <a:extLst>
              <a:ext uri="{FF2B5EF4-FFF2-40B4-BE49-F238E27FC236}">
                <a16:creationId xmlns:a16="http://schemas.microsoft.com/office/drawing/2014/main" id="{1703827A-AC6B-4D8F-849E-83F4868C22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09CFC-D2BF-4743-9FB5-0F9A86553598}"/>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13400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9F6C-08FB-430D-A7AE-1397769D2C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2FBEEC-10E9-4E10-83C6-D5564053ACEA}"/>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4" name="Footer Placeholder 3">
            <a:extLst>
              <a:ext uri="{FF2B5EF4-FFF2-40B4-BE49-F238E27FC236}">
                <a16:creationId xmlns:a16="http://schemas.microsoft.com/office/drawing/2014/main" id="{C218B283-3C76-4DDB-9420-242E772FB8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037489-E1B1-469D-95C0-4472CE94256B}"/>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36420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F6FBE9-576A-4640-B421-D74C8DEC636A}"/>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3" name="Footer Placeholder 2">
            <a:extLst>
              <a:ext uri="{FF2B5EF4-FFF2-40B4-BE49-F238E27FC236}">
                <a16:creationId xmlns:a16="http://schemas.microsoft.com/office/drawing/2014/main" id="{A53B88B8-E750-473D-A931-EE44878B8F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BEE1C-F703-4D72-8C96-074378D4521D}"/>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979199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86EF-A59E-4DCB-8491-BA1BE1B94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9A3166-D80A-42CB-AE16-20FD09B81A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FDFD70-AE3D-4D63-AFCB-EFFFC4F29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033FD7-8F51-459F-A2FD-8A4B32D03A49}"/>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6" name="Footer Placeholder 5">
            <a:extLst>
              <a:ext uri="{FF2B5EF4-FFF2-40B4-BE49-F238E27FC236}">
                <a16:creationId xmlns:a16="http://schemas.microsoft.com/office/drawing/2014/main" id="{19C0CFD9-6189-4F11-8A28-8F5EF65F9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A359F-FD1D-4865-81BC-2AEB1EB3CAE4}"/>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54724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B86F-8DEE-460B-88FB-22457549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485C8-B458-4AA7-A61E-6DD74AAA6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9F5CEF-AAD9-4C9A-BFD8-B13EE117E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4CC5A4-286A-498E-A78E-FCC9406C90AB}"/>
              </a:ext>
            </a:extLst>
          </p:cNvPr>
          <p:cNvSpPr>
            <a:spLocks noGrp="1"/>
          </p:cNvSpPr>
          <p:nvPr>
            <p:ph type="dt" sz="half" idx="10"/>
          </p:nvPr>
        </p:nvSpPr>
        <p:spPr/>
        <p:txBody>
          <a:bodyPr/>
          <a:lstStyle/>
          <a:p>
            <a:fld id="{E862E4E7-7A95-460B-9BEC-270DA0DED7C0}" type="datetimeFigureOut">
              <a:rPr lang="en-US" smtClean="0"/>
              <a:t>10/26/2018</a:t>
            </a:fld>
            <a:endParaRPr lang="en-US"/>
          </a:p>
        </p:txBody>
      </p:sp>
      <p:sp>
        <p:nvSpPr>
          <p:cNvPr id="6" name="Footer Placeholder 5">
            <a:extLst>
              <a:ext uri="{FF2B5EF4-FFF2-40B4-BE49-F238E27FC236}">
                <a16:creationId xmlns:a16="http://schemas.microsoft.com/office/drawing/2014/main" id="{7CF99659-3FBC-49F9-920D-E4F10C580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94A32-AAF7-4C30-97F7-567C791DCE0A}"/>
              </a:ext>
            </a:extLst>
          </p:cNvPr>
          <p:cNvSpPr>
            <a:spLocks noGrp="1"/>
          </p:cNvSpPr>
          <p:nvPr>
            <p:ph type="sldNum" sz="quarter" idx="12"/>
          </p:nvPr>
        </p:nvSpPr>
        <p:spPr/>
        <p:txBody>
          <a:bodyPr/>
          <a:lstStyle/>
          <a:p>
            <a:fld id="{7D3B148E-06B5-4A08-AA19-B259D0539266}" type="slidenum">
              <a:rPr lang="en-US" smtClean="0"/>
              <a:t>‹#›</a:t>
            </a:fld>
            <a:endParaRPr lang="en-US"/>
          </a:p>
        </p:txBody>
      </p:sp>
    </p:spTree>
    <p:extLst>
      <p:ext uri="{BB962C8B-B14F-4D97-AF65-F5344CB8AC3E}">
        <p14:creationId xmlns:p14="http://schemas.microsoft.com/office/powerpoint/2010/main" val="101465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45000"/>
                <a:lumOff val="55000"/>
              </a:schemeClr>
            </a:gs>
            <a:gs pos="98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A26EB-8B2F-4B35-9339-A9FC6F2CB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4019A-6E00-4719-830A-1031D8CBB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B3ECF-4B5C-4CFF-A0F2-72358975D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2E4E7-7A95-460B-9BEC-270DA0DED7C0}" type="datetimeFigureOut">
              <a:rPr lang="en-US" smtClean="0"/>
              <a:t>10/26/2018</a:t>
            </a:fld>
            <a:endParaRPr lang="en-US"/>
          </a:p>
        </p:txBody>
      </p:sp>
      <p:sp>
        <p:nvSpPr>
          <p:cNvPr id="5" name="Footer Placeholder 4">
            <a:extLst>
              <a:ext uri="{FF2B5EF4-FFF2-40B4-BE49-F238E27FC236}">
                <a16:creationId xmlns:a16="http://schemas.microsoft.com/office/drawing/2014/main" id="{546C8FDB-AF92-4E9A-A8DA-51E0E67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0A340C-1698-4D36-B583-9F3DB12110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B148E-06B5-4A08-AA19-B259D0539266}" type="slidenum">
              <a:rPr lang="en-US" smtClean="0"/>
              <a:t>‹#›</a:t>
            </a:fld>
            <a:endParaRPr lang="en-US"/>
          </a:p>
        </p:txBody>
      </p:sp>
    </p:spTree>
    <p:extLst>
      <p:ext uri="{BB962C8B-B14F-4D97-AF65-F5344CB8AC3E}">
        <p14:creationId xmlns:p14="http://schemas.microsoft.com/office/powerpoint/2010/main" val="59714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mp"/><Relationship Id="rId3" Type="http://schemas.openxmlformats.org/officeDocument/2006/relationships/image" Target="../media/image1.jpg"/><Relationship Id="rId7" Type="http://schemas.openxmlformats.org/officeDocument/2006/relationships/image" Target="../media/image5.tm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tmp"/><Relationship Id="rId11" Type="http://schemas.openxmlformats.org/officeDocument/2006/relationships/image" Target="../media/image9.png"/><Relationship Id="rId5" Type="http://schemas.openxmlformats.org/officeDocument/2006/relationships/image" Target="../media/image3.tmp"/><Relationship Id="rId10" Type="http://schemas.openxmlformats.org/officeDocument/2006/relationships/image" Target="../media/image8.tmp"/><Relationship Id="rId4" Type="http://schemas.openxmlformats.org/officeDocument/2006/relationships/image" Target="../media/image2.tmp"/><Relationship Id="rId9" Type="http://schemas.openxmlformats.org/officeDocument/2006/relationships/image" Target="../media/image7.tm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B2E775-AFE1-4DD0-8B3E-14FDF17988E9}"/>
              </a:ext>
            </a:extLst>
          </p:cNvPr>
          <p:cNvSpPr>
            <a:spLocks noGrp="1"/>
          </p:cNvSpPr>
          <p:nvPr>
            <p:ph type="body" idx="1"/>
          </p:nvPr>
        </p:nvSpPr>
        <p:spPr/>
        <p:txBody>
          <a:bodyPr>
            <a:normAutofit/>
          </a:bodyPr>
          <a:lstStyle/>
          <a:p>
            <a:r>
              <a:rPr lang="en-US" sz="4800" dirty="0"/>
              <a:t>Resource Needs Assessments</a:t>
            </a:r>
          </a:p>
        </p:txBody>
      </p:sp>
      <p:pic>
        <p:nvPicPr>
          <p:cNvPr id="4" name="Picture 3">
            <a:extLst>
              <a:ext uri="{FF2B5EF4-FFF2-40B4-BE49-F238E27FC236}">
                <a16:creationId xmlns:a16="http://schemas.microsoft.com/office/drawing/2014/main" id="{7821A87D-1A08-43D9-A4E1-5C8FBC858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28" y="368808"/>
            <a:ext cx="4003811" cy="1899729"/>
          </a:xfrm>
          <a:prstGeom prst="rect">
            <a:avLst/>
          </a:prstGeom>
        </p:spPr>
      </p:pic>
      <p:pic>
        <p:nvPicPr>
          <p:cNvPr id="6" name="Picture 5">
            <a:extLst>
              <a:ext uri="{FF2B5EF4-FFF2-40B4-BE49-F238E27FC236}">
                <a16:creationId xmlns:a16="http://schemas.microsoft.com/office/drawing/2014/main" id="{09DB8B06-2526-4401-B230-5FA7C193A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984" y="660662"/>
            <a:ext cx="4440936" cy="1579950"/>
          </a:xfrm>
          <a:prstGeom prst="rect">
            <a:avLst/>
          </a:prstGeom>
        </p:spPr>
      </p:pic>
      <p:pic>
        <p:nvPicPr>
          <p:cNvPr id="8" name="Picture 7">
            <a:extLst>
              <a:ext uri="{FF2B5EF4-FFF2-40B4-BE49-F238E27FC236}">
                <a16:creationId xmlns:a16="http://schemas.microsoft.com/office/drawing/2014/main" id="{83C0B08D-737C-47E2-9517-7CC856B65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199" y="2484539"/>
            <a:ext cx="2568085" cy="1888922"/>
          </a:xfrm>
          <a:prstGeom prst="rect">
            <a:avLst/>
          </a:prstGeom>
        </p:spPr>
      </p:pic>
      <p:pic>
        <p:nvPicPr>
          <p:cNvPr id="10" name="Picture 9">
            <a:extLst>
              <a:ext uri="{FF2B5EF4-FFF2-40B4-BE49-F238E27FC236}">
                <a16:creationId xmlns:a16="http://schemas.microsoft.com/office/drawing/2014/main" id="{A7719B32-C4C9-499A-B313-563AD6BC5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453" y="2418096"/>
            <a:ext cx="1514686" cy="1295581"/>
          </a:xfrm>
          <a:prstGeom prst="rect">
            <a:avLst/>
          </a:prstGeom>
        </p:spPr>
      </p:pic>
      <p:pic>
        <p:nvPicPr>
          <p:cNvPr id="14" name="Picture 13">
            <a:extLst>
              <a:ext uri="{FF2B5EF4-FFF2-40B4-BE49-F238E27FC236}">
                <a16:creationId xmlns:a16="http://schemas.microsoft.com/office/drawing/2014/main" id="{D0DD50BF-3509-4A33-A53D-4F1DD8C74E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7150" y="2413983"/>
            <a:ext cx="1476581" cy="2095792"/>
          </a:xfrm>
          <a:prstGeom prst="rect">
            <a:avLst/>
          </a:prstGeom>
        </p:spPr>
      </p:pic>
      <p:pic>
        <p:nvPicPr>
          <p:cNvPr id="16" name="Picture 15">
            <a:extLst>
              <a:ext uri="{FF2B5EF4-FFF2-40B4-BE49-F238E27FC236}">
                <a16:creationId xmlns:a16="http://schemas.microsoft.com/office/drawing/2014/main" id="{A7D162FA-9F1D-49BE-9F94-30AAA008F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7010" y="2484540"/>
            <a:ext cx="1489756" cy="1308528"/>
          </a:xfrm>
          <a:prstGeom prst="rect">
            <a:avLst/>
          </a:prstGeom>
        </p:spPr>
      </p:pic>
      <p:pic>
        <p:nvPicPr>
          <p:cNvPr id="18" name="Picture 17">
            <a:extLst>
              <a:ext uri="{FF2B5EF4-FFF2-40B4-BE49-F238E27FC236}">
                <a16:creationId xmlns:a16="http://schemas.microsoft.com/office/drawing/2014/main" id="{8F8E42D4-B6B8-4658-A949-D36676D3B8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358" y="2413983"/>
            <a:ext cx="1373037" cy="1621951"/>
          </a:xfrm>
          <a:prstGeom prst="rect">
            <a:avLst/>
          </a:prstGeom>
        </p:spPr>
      </p:pic>
      <p:pic>
        <p:nvPicPr>
          <p:cNvPr id="5" name="Picture 4">
            <a:extLst>
              <a:ext uri="{FF2B5EF4-FFF2-40B4-BE49-F238E27FC236}">
                <a16:creationId xmlns:a16="http://schemas.microsoft.com/office/drawing/2014/main" id="{1B31B0FD-85FC-4AAC-885B-E2CD7E4C3C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2209" y="2484539"/>
            <a:ext cx="2186212" cy="1689929"/>
          </a:xfrm>
          <a:prstGeom prst="rect">
            <a:avLst/>
          </a:prstGeom>
        </p:spPr>
      </p:pic>
      <p:pic>
        <p:nvPicPr>
          <p:cNvPr id="9" name="Picture 8">
            <a:extLst>
              <a:ext uri="{FF2B5EF4-FFF2-40B4-BE49-F238E27FC236}">
                <a16:creationId xmlns:a16="http://schemas.microsoft.com/office/drawing/2014/main" id="{A3C4461D-5393-4642-8862-0529F36E45BE}"/>
              </a:ext>
            </a:extLst>
          </p:cNvPr>
          <p:cNvPicPr>
            <a:picLocks noChangeAspect="1"/>
          </p:cNvPicPr>
          <p:nvPr/>
        </p:nvPicPr>
        <p:blipFill>
          <a:blip r:embed="rId11"/>
          <a:stretch>
            <a:fillRect/>
          </a:stretch>
        </p:blipFill>
        <p:spPr>
          <a:xfrm>
            <a:off x="10128421" y="751305"/>
            <a:ext cx="1549843" cy="1502075"/>
          </a:xfrm>
          <a:prstGeom prst="rect">
            <a:avLst/>
          </a:prstGeom>
        </p:spPr>
      </p:pic>
    </p:spTree>
    <p:extLst>
      <p:ext uri="{BB962C8B-B14F-4D97-AF65-F5344CB8AC3E}">
        <p14:creationId xmlns:p14="http://schemas.microsoft.com/office/powerpoint/2010/main" val="3162067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05B1-F5DA-455A-8B59-E5BBCE48C423}"/>
              </a:ext>
            </a:extLst>
          </p:cNvPr>
          <p:cNvSpPr>
            <a:spLocks noGrp="1"/>
          </p:cNvSpPr>
          <p:nvPr>
            <p:ph type="title"/>
          </p:nvPr>
        </p:nvSpPr>
        <p:spPr>
          <a:xfrm>
            <a:off x="838200" y="365126"/>
            <a:ext cx="10515600" cy="1023408"/>
          </a:xfrm>
          <a:ln>
            <a:solidFill>
              <a:srgbClr val="FFFFFF"/>
            </a:solidFill>
          </a:ln>
          <a:effectLst>
            <a:glow rad="228600">
              <a:schemeClr val="accent6">
                <a:satMod val="175000"/>
                <a:alpha val="40000"/>
              </a:schemeClr>
            </a:glow>
          </a:effectLst>
        </p:spPr>
        <p:txBody>
          <a:bodyPr/>
          <a:lstStyle/>
          <a:p>
            <a:pPr algn="ctr"/>
            <a:r>
              <a:rPr lang="en-US" dirty="0"/>
              <a:t>Benefits to a CD and Their Local Area</a:t>
            </a:r>
          </a:p>
        </p:txBody>
      </p:sp>
      <p:sp>
        <p:nvSpPr>
          <p:cNvPr id="3" name="Content Placeholder 2">
            <a:extLst>
              <a:ext uri="{FF2B5EF4-FFF2-40B4-BE49-F238E27FC236}">
                <a16:creationId xmlns:a16="http://schemas.microsoft.com/office/drawing/2014/main" id="{A670FF0F-4014-414E-B07C-CFE83E8983AF}"/>
              </a:ext>
            </a:extLst>
          </p:cNvPr>
          <p:cNvSpPr>
            <a:spLocks noGrp="1"/>
          </p:cNvSpPr>
          <p:nvPr>
            <p:ph idx="1"/>
          </p:nvPr>
        </p:nvSpPr>
        <p:spPr>
          <a:xfrm>
            <a:off x="838200" y="1825625"/>
            <a:ext cx="10515600" cy="4667250"/>
          </a:xfrm>
        </p:spPr>
        <p:txBody>
          <a:bodyPr>
            <a:normAutofit fontScale="92500"/>
          </a:bodyPr>
          <a:lstStyle/>
          <a:p>
            <a:pPr marL="0" indent="0">
              <a:lnSpc>
                <a:spcPct val="160000"/>
              </a:lnSpc>
              <a:buNone/>
            </a:pPr>
            <a:r>
              <a:rPr lang="en-US" dirty="0"/>
              <a:t>•	</a:t>
            </a:r>
            <a:r>
              <a:rPr lang="en-US" sz="2400" dirty="0"/>
              <a:t>Inform NRCS State Technical Advisory Committee</a:t>
            </a:r>
          </a:p>
          <a:p>
            <a:pPr marL="0" indent="0">
              <a:lnSpc>
                <a:spcPct val="160000"/>
              </a:lnSpc>
              <a:buNone/>
            </a:pPr>
            <a:r>
              <a:rPr lang="en-US" sz="2400" dirty="0"/>
              <a:t>•	A plan in place to coordinate and cooperate with federal agency planning</a:t>
            </a:r>
          </a:p>
          <a:p>
            <a:pPr marL="0" indent="0">
              <a:lnSpc>
                <a:spcPct val="160000"/>
              </a:lnSpc>
              <a:buNone/>
            </a:pPr>
            <a:r>
              <a:rPr lang="en-US" sz="2400" dirty="0"/>
              <a:t>•	Able to direct funding from any source toward appropriate conservation projects</a:t>
            </a:r>
          </a:p>
          <a:p>
            <a:pPr marL="0" indent="0">
              <a:lnSpc>
                <a:spcPct val="160000"/>
              </a:lnSpc>
              <a:buNone/>
            </a:pPr>
            <a:r>
              <a:rPr lang="en-US" sz="2400" dirty="0"/>
              <a:t>•	Assist a County with local planning to address local resource concerns</a:t>
            </a:r>
          </a:p>
          <a:p>
            <a:pPr marL="0" indent="0">
              <a:lnSpc>
                <a:spcPct val="160000"/>
              </a:lnSpc>
              <a:buNone/>
            </a:pPr>
            <a:r>
              <a:rPr lang="en-US" sz="2400" dirty="0"/>
              <a:t>•	Mechanism for a Local Work Group (LWG) to function and fulfill its responsibilities</a:t>
            </a:r>
          </a:p>
          <a:p>
            <a:pPr marL="0" indent="0">
              <a:lnSpc>
                <a:spcPct val="160000"/>
              </a:lnSpc>
              <a:buNone/>
            </a:pPr>
            <a:r>
              <a:rPr lang="en-US" sz="2400" dirty="0"/>
              <a:t>•	Furtherance of partnerships begun by varied sage grouse efforts</a:t>
            </a:r>
          </a:p>
          <a:p>
            <a:endParaRPr lang="en-US" dirty="0"/>
          </a:p>
        </p:txBody>
      </p:sp>
    </p:spTree>
    <p:extLst>
      <p:ext uri="{BB962C8B-B14F-4D97-AF65-F5344CB8AC3E}">
        <p14:creationId xmlns:p14="http://schemas.microsoft.com/office/powerpoint/2010/main" val="411079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B23F7D-F2AB-4E08-A8A3-24650650A7F5}"/>
              </a:ext>
            </a:extLst>
          </p:cNvPr>
          <p:cNvSpPr>
            <a:spLocks noGrp="1"/>
          </p:cNvSpPr>
          <p:nvPr>
            <p:ph type="body" idx="4294967295"/>
          </p:nvPr>
        </p:nvSpPr>
        <p:spPr>
          <a:xfrm>
            <a:off x="838200" y="4781374"/>
            <a:ext cx="10515600" cy="1500187"/>
          </a:xfrm>
        </p:spPr>
        <p:txBody>
          <a:bodyPr>
            <a:normAutofit fontScale="85000" lnSpcReduction="20000"/>
          </a:bodyPr>
          <a:lstStyle/>
          <a:p>
            <a:pPr marL="0" indent="0" algn="ctr">
              <a:lnSpc>
                <a:spcPct val="120000"/>
              </a:lnSpc>
              <a:buNone/>
            </a:pPr>
            <a:r>
              <a:rPr lang="en-US" dirty="0"/>
              <a:t>All this is driving toward Locally-led Conservation, </a:t>
            </a:r>
          </a:p>
          <a:p>
            <a:pPr marL="0" indent="0" algn="ctr">
              <a:lnSpc>
                <a:spcPct val="120000"/>
              </a:lnSpc>
              <a:buNone/>
            </a:pPr>
            <a:r>
              <a:rPr lang="en-US" dirty="0"/>
              <a:t>based on the obvious premise that local people make the best decisions </a:t>
            </a:r>
          </a:p>
          <a:p>
            <a:pPr marL="0" indent="0" algn="ctr">
              <a:lnSpc>
                <a:spcPct val="120000"/>
              </a:lnSpc>
              <a:buNone/>
            </a:pPr>
            <a:r>
              <a:rPr lang="en-US" dirty="0"/>
              <a:t>for their own communities.</a:t>
            </a:r>
          </a:p>
          <a:p>
            <a:endParaRPr lang="en-US" dirty="0"/>
          </a:p>
        </p:txBody>
      </p:sp>
      <p:pic>
        <p:nvPicPr>
          <p:cNvPr id="3" name="Picture 2">
            <a:extLst>
              <a:ext uri="{FF2B5EF4-FFF2-40B4-BE49-F238E27FC236}">
                <a16:creationId xmlns:a16="http://schemas.microsoft.com/office/drawing/2014/main" id="{3A50595C-C762-4DAF-8D4F-B26C2A5B2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806" y="338667"/>
            <a:ext cx="6384388" cy="4258337"/>
          </a:xfrm>
          <a:prstGeom prst="rect">
            <a:avLst/>
          </a:prstGeom>
        </p:spPr>
      </p:pic>
    </p:spTree>
    <p:extLst>
      <p:ext uri="{BB962C8B-B14F-4D97-AF65-F5344CB8AC3E}">
        <p14:creationId xmlns:p14="http://schemas.microsoft.com/office/powerpoint/2010/main" val="414795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C36B-0DC9-494B-B089-CD90516B5F05}"/>
              </a:ext>
            </a:extLst>
          </p:cNvPr>
          <p:cNvSpPr>
            <a:spLocks noGrp="1"/>
          </p:cNvSpPr>
          <p:nvPr>
            <p:ph type="title"/>
          </p:nvPr>
        </p:nvSpPr>
        <p:spPr>
          <a:xfrm>
            <a:off x="838200" y="365125"/>
            <a:ext cx="10515600" cy="775053"/>
          </a:xfrm>
        </p:spPr>
        <p:txBody>
          <a:bodyPr>
            <a:normAutofit fontScale="90000"/>
          </a:bodyPr>
          <a:lstStyle/>
          <a:p>
            <a:pPr algn="ctr"/>
            <a:r>
              <a:rPr lang="en-US" sz="6600" b="1" dirty="0"/>
              <a:t>How you can help</a:t>
            </a:r>
          </a:p>
        </p:txBody>
      </p:sp>
      <p:sp>
        <p:nvSpPr>
          <p:cNvPr id="3" name="Content Placeholder 2">
            <a:extLst>
              <a:ext uri="{FF2B5EF4-FFF2-40B4-BE49-F238E27FC236}">
                <a16:creationId xmlns:a16="http://schemas.microsoft.com/office/drawing/2014/main" id="{91AFF41A-AC33-493B-8278-B45386B12CA6}"/>
              </a:ext>
            </a:extLst>
          </p:cNvPr>
          <p:cNvSpPr>
            <a:spLocks noGrp="1"/>
          </p:cNvSpPr>
          <p:nvPr>
            <p:ph idx="1"/>
          </p:nvPr>
        </p:nvSpPr>
        <p:spPr>
          <a:xfrm>
            <a:off x="838200" y="1230488"/>
            <a:ext cx="10515600" cy="5396089"/>
          </a:xfrm>
        </p:spPr>
        <p:txBody>
          <a:bodyPr>
            <a:normAutofit fontScale="70000" lnSpcReduction="20000"/>
          </a:bodyPr>
          <a:lstStyle/>
          <a:p>
            <a:r>
              <a:rPr lang="en-US" dirty="0"/>
              <a:t>Provide accurate, relevant input to identify the resource concerns </a:t>
            </a:r>
          </a:p>
          <a:p>
            <a:pPr marL="0" indent="0">
              <a:buNone/>
            </a:pPr>
            <a:endParaRPr lang="en-US" dirty="0"/>
          </a:p>
          <a:p>
            <a:r>
              <a:rPr lang="en-US" dirty="0"/>
              <a:t>Offer staff time to participate in the Resource Needs Assessment and support the decisions made</a:t>
            </a:r>
          </a:p>
          <a:p>
            <a:endParaRPr lang="en-US" dirty="0"/>
          </a:p>
          <a:p>
            <a:r>
              <a:rPr lang="en-US" dirty="0"/>
              <a:t>Direct funding to projects identified by the process</a:t>
            </a:r>
          </a:p>
          <a:p>
            <a:endParaRPr lang="en-US" dirty="0"/>
          </a:p>
          <a:p>
            <a:r>
              <a:rPr lang="en-US" dirty="0"/>
              <a:t>Help distribute the survey and encourage response</a:t>
            </a:r>
          </a:p>
          <a:p>
            <a:endParaRPr lang="en-US" dirty="0"/>
          </a:p>
          <a:p>
            <a:r>
              <a:rPr lang="en-US" dirty="0"/>
              <a:t>Participate or nominate participants for the LWG, State Technical Advisory Committee, and CD</a:t>
            </a:r>
          </a:p>
          <a:p>
            <a:endParaRPr lang="en-US" dirty="0"/>
          </a:p>
          <a:p>
            <a:r>
              <a:rPr lang="en-US" dirty="0"/>
              <a:t>Involve your CD in local management</a:t>
            </a:r>
          </a:p>
          <a:p>
            <a:endParaRPr lang="en-US" dirty="0"/>
          </a:p>
          <a:p>
            <a:r>
              <a:rPr lang="en-US" dirty="0"/>
              <a:t>Provide specialists to analyze unidentified, or identified but unquantified problems, so we can begin to address them</a:t>
            </a:r>
          </a:p>
          <a:p>
            <a:endParaRPr lang="en-US" dirty="0"/>
          </a:p>
          <a:p>
            <a:r>
              <a:rPr lang="en-US" dirty="0"/>
              <a:t>Volunteer to be part of the solutions when opportunities arise; find ways to say YES!</a:t>
            </a:r>
          </a:p>
          <a:p>
            <a:endParaRPr lang="en-US" dirty="0"/>
          </a:p>
        </p:txBody>
      </p:sp>
    </p:spTree>
    <p:extLst>
      <p:ext uri="{BB962C8B-B14F-4D97-AF65-F5344CB8AC3E}">
        <p14:creationId xmlns:p14="http://schemas.microsoft.com/office/powerpoint/2010/main" val="29384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357CFB-B736-4E95-8BD4-A83ADEC71F24}"/>
              </a:ext>
            </a:extLst>
          </p:cNvPr>
          <p:cNvPicPr>
            <a:picLocks noChangeAspect="1"/>
          </p:cNvPicPr>
          <p:nvPr/>
        </p:nvPicPr>
        <p:blipFill>
          <a:blip r:embed="rId3"/>
          <a:stretch>
            <a:fillRect/>
          </a:stretch>
        </p:blipFill>
        <p:spPr>
          <a:xfrm>
            <a:off x="1701799" y="3576928"/>
            <a:ext cx="4315178" cy="3236383"/>
          </a:xfrm>
          <a:prstGeom prst="rect">
            <a:avLst/>
          </a:prstGeom>
        </p:spPr>
      </p:pic>
      <p:pic>
        <p:nvPicPr>
          <p:cNvPr id="6" name="Picture 5">
            <a:extLst>
              <a:ext uri="{FF2B5EF4-FFF2-40B4-BE49-F238E27FC236}">
                <a16:creationId xmlns:a16="http://schemas.microsoft.com/office/drawing/2014/main" id="{6D6149A6-91AD-49CD-A15E-71679C268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977" y="3576928"/>
            <a:ext cx="5020376" cy="3248478"/>
          </a:xfrm>
          <a:prstGeom prst="rect">
            <a:avLst/>
          </a:prstGeom>
        </p:spPr>
      </p:pic>
      <p:pic>
        <p:nvPicPr>
          <p:cNvPr id="8" name="Picture 7">
            <a:extLst>
              <a:ext uri="{FF2B5EF4-FFF2-40B4-BE49-F238E27FC236}">
                <a16:creationId xmlns:a16="http://schemas.microsoft.com/office/drawing/2014/main" id="{4CC804B5-6832-4ABE-A1D2-34C3B932F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977" y="451555"/>
            <a:ext cx="3962401" cy="3137467"/>
          </a:xfrm>
          <a:prstGeom prst="rect">
            <a:avLst/>
          </a:prstGeom>
        </p:spPr>
      </p:pic>
      <p:pic>
        <p:nvPicPr>
          <p:cNvPr id="7" name="Picture 6">
            <a:extLst>
              <a:ext uri="{FF2B5EF4-FFF2-40B4-BE49-F238E27FC236}">
                <a16:creationId xmlns:a16="http://schemas.microsoft.com/office/drawing/2014/main" id="{B274A738-8CCC-46D0-8BFB-DF6F10B2FE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057" y="629870"/>
            <a:ext cx="5256389" cy="2959152"/>
          </a:xfrm>
          <a:prstGeom prst="rect">
            <a:avLst/>
          </a:prstGeom>
        </p:spPr>
      </p:pic>
    </p:spTree>
    <p:extLst>
      <p:ext uri="{BB962C8B-B14F-4D97-AF65-F5344CB8AC3E}">
        <p14:creationId xmlns:p14="http://schemas.microsoft.com/office/powerpoint/2010/main" val="23919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E196-83B4-4F57-87E9-8ADCDFE7F181}"/>
              </a:ext>
            </a:extLst>
          </p:cNvPr>
          <p:cNvSpPr>
            <a:spLocks noGrp="1"/>
          </p:cNvSpPr>
          <p:nvPr>
            <p:ph type="ctrTitle"/>
          </p:nvPr>
        </p:nvSpPr>
        <p:spPr>
          <a:xfrm>
            <a:off x="1192362" y="1140842"/>
            <a:ext cx="9144000" cy="2387600"/>
          </a:xfrm>
        </p:spPr>
        <p:txBody>
          <a:bodyPr>
            <a:normAutofit/>
          </a:bodyPr>
          <a:lstStyle/>
          <a:p>
            <a:r>
              <a:rPr lang="en-US" sz="4000" dirty="0"/>
              <a:t>Who is doing all this great stuff and more?</a:t>
            </a:r>
          </a:p>
        </p:txBody>
      </p:sp>
      <p:sp>
        <p:nvSpPr>
          <p:cNvPr id="3" name="Subtitle 2">
            <a:extLst>
              <a:ext uri="{FF2B5EF4-FFF2-40B4-BE49-F238E27FC236}">
                <a16:creationId xmlns:a16="http://schemas.microsoft.com/office/drawing/2014/main" id="{3F02B81A-C071-4B9A-869F-259B6A13940E}"/>
              </a:ext>
            </a:extLst>
          </p:cNvPr>
          <p:cNvSpPr>
            <a:spLocks noGrp="1"/>
          </p:cNvSpPr>
          <p:nvPr>
            <p:ph type="subTitle" idx="1"/>
          </p:nvPr>
        </p:nvSpPr>
        <p:spPr>
          <a:xfrm>
            <a:off x="1524000" y="4268082"/>
            <a:ext cx="9144000" cy="1655762"/>
          </a:xfrm>
        </p:spPr>
        <p:txBody>
          <a:bodyPr>
            <a:noAutofit/>
          </a:bodyPr>
          <a:lstStyle/>
          <a:p>
            <a:r>
              <a:rPr lang="en-US" sz="6000" b="1" i="1" dirty="0"/>
              <a:t>Nevada’s Conservation Districts!</a:t>
            </a:r>
          </a:p>
        </p:txBody>
      </p:sp>
      <p:pic>
        <p:nvPicPr>
          <p:cNvPr id="7" name="Picture 6">
            <a:extLst>
              <a:ext uri="{FF2B5EF4-FFF2-40B4-BE49-F238E27FC236}">
                <a16:creationId xmlns:a16="http://schemas.microsoft.com/office/drawing/2014/main" id="{814524BE-05E6-4C07-B912-A3FDB42B1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0417"/>
            <a:ext cx="3511345" cy="2633508"/>
          </a:xfrm>
          <a:prstGeom prst="rect">
            <a:avLst/>
          </a:prstGeom>
        </p:spPr>
      </p:pic>
      <p:pic>
        <p:nvPicPr>
          <p:cNvPr id="5" name="Picture 4">
            <a:extLst>
              <a:ext uri="{FF2B5EF4-FFF2-40B4-BE49-F238E27FC236}">
                <a16:creationId xmlns:a16="http://schemas.microsoft.com/office/drawing/2014/main" id="{EE67FE4B-F577-442B-81AC-E2595B646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216" y="150417"/>
            <a:ext cx="4081146" cy="2651210"/>
          </a:xfrm>
          <a:prstGeom prst="rect">
            <a:avLst/>
          </a:prstGeom>
        </p:spPr>
      </p:pic>
    </p:spTree>
    <p:extLst>
      <p:ext uri="{BB962C8B-B14F-4D97-AF65-F5344CB8AC3E}">
        <p14:creationId xmlns:p14="http://schemas.microsoft.com/office/powerpoint/2010/main" val="14129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A59A-DDAE-4040-AAC5-4F61C8542F9B}"/>
              </a:ext>
            </a:extLst>
          </p:cNvPr>
          <p:cNvSpPr>
            <a:spLocks noGrp="1"/>
          </p:cNvSpPr>
          <p:nvPr>
            <p:ph type="title"/>
          </p:nvPr>
        </p:nvSpPr>
        <p:spPr/>
        <p:txBody>
          <a:bodyPr/>
          <a:lstStyle/>
          <a:p>
            <a:r>
              <a:rPr lang="en-US" b="1" dirty="0">
                <a:latin typeface="+mn-lt"/>
              </a:rPr>
              <a:t>What is a Conservation District?</a:t>
            </a:r>
            <a:br>
              <a:rPr lang="en-US" b="1" dirty="0">
                <a:latin typeface="+mn-lt"/>
              </a:rPr>
            </a:br>
            <a:endParaRPr lang="en-US" b="1" dirty="0">
              <a:latin typeface="+mn-lt"/>
            </a:endParaRPr>
          </a:p>
        </p:txBody>
      </p:sp>
      <p:sp>
        <p:nvSpPr>
          <p:cNvPr id="4" name="Text Placeholder 3">
            <a:extLst>
              <a:ext uri="{FF2B5EF4-FFF2-40B4-BE49-F238E27FC236}">
                <a16:creationId xmlns:a16="http://schemas.microsoft.com/office/drawing/2014/main" id="{9BA76CF5-043B-4098-AD6D-76461AA2E095}"/>
              </a:ext>
            </a:extLst>
          </p:cNvPr>
          <p:cNvSpPr>
            <a:spLocks noGrp="1"/>
          </p:cNvSpPr>
          <p:nvPr>
            <p:ph type="body" sz="half" idx="2"/>
          </p:nvPr>
        </p:nvSpPr>
        <p:spPr>
          <a:xfrm>
            <a:off x="788281" y="1933221"/>
            <a:ext cx="3932237" cy="4557889"/>
          </a:xfrm>
        </p:spPr>
        <p:txBody>
          <a:bodyPr>
            <a:normAutofit lnSpcReduction="10000"/>
          </a:bodyPr>
          <a:lstStyle/>
          <a:p>
            <a:pPr marL="342900" lvl="0" indent="-342900">
              <a:spcBef>
                <a:spcPts val="0"/>
              </a:spcBef>
              <a:buFont typeface="Arial" panose="020B0604020202020204" pitchFamily="34" charset="0"/>
              <a:buChar char="•"/>
              <a:tabLst>
                <a:tab pos="457200" algn="l"/>
              </a:tabLst>
            </a:pPr>
            <a:r>
              <a:rPr lang="en-US" sz="3200" dirty="0">
                <a:solidFill>
                  <a:srgbClr val="000000"/>
                </a:solidFill>
                <a:latin typeface="Calibri" panose="020F0502020204030204" pitchFamily="34" charset="0"/>
              </a:rPr>
              <a:t>Founded in 1937 during the Dust Bowl</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0"/>
              </a:spcBef>
              <a:buFont typeface="Arial" panose="020B0604020202020204" pitchFamily="34" charset="0"/>
              <a:buChar char="•"/>
              <a:tabLst>
                <a:tab pos="457200" algn="l"/>
              </a:tabLst>
            </a:pPr>
            <a:r>
              <a:rPr lang="en-US" sz="3200" dirty="0">
                <a:solidFill>
                  <a:srgbClr val="000000"/>
                </a:solidFill>
                <a:latin typeface="Calibri" panose="020F0502020204030204" pitchFamily="34" charset="0"/>
              </a:rPr>
              <a:t>With a philosophy that conservation decisions should be made at the local level</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0"/>
              </a:spcBef>
              <a:buFont typeface="Arial" panose="020B0604020202020204" pitchFamily="34" charset="0"/>
              <a:buChar char="•"/>
              <a:tabLst>
                <a:tab pos="457200" algn="l"/>
              </a:tabLst>
            </a:pPr>
            <a:r>
              <a:rPr lang="en-US" sz="3200" dirty="0">
                <a:solidFill>
                  <a:srgbClr val="000000"/>
                </a:solidFill>
                <a:latin typeface="Calibri" panose="020F0502020204030204" pitchFamily="34" charset="0"/>
              </a:rPr>
              <a:t>Focusing on voluntary, incentive-based actions.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10" name="Picture Placeholder 9">
            <a:extLst>
              <a:ext uri="{FF2B5EF4-FFF2-40B4-BE49-F238E27FC236}">
                <a16:creationId xmlns:a16="http://schemas.microsoft.com/office/drawing/2014/main" id="{8E0C908E-C2E3-486A-89D0-9465B2E4B21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41" r="6941"/>
          <a:stretch>
            <a:fillRect/>
          </a:stretch>
        </p:blipFill>
        <p:spPr/>
      </p:pic>
    </p:spTree>
    <p:extLst>
      <p:ext uri="{BB962C8B-B14F-4D97-AF65-F5344CB8AC3E}">
        <p14:creationId xmlns:p14="http://schemas.microsoft.com/office/powerpoint/2010/main" val="50243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3A59A-DDAE-4040-AAC5-4F61C8542F9B}"/>
              </a:ext>
            </a:extLst>
          </p:cNvPr>
          <p:cNvSpPr>
            <a:spLocks noGrp="1"/>
          </p:cNvSpPr>
          <p:nvPr>
            <p:ph type="title"/>
          </p:nvPr>
        </p:nvSpPr>
        <p:spPr/>
        <p:txBody>
          <a:bodyPr/>
          <a:lstStyle/>
          <a:p>
            <a:r>
              <a:rPr lang="en-US" b="1" dirty="0">
                <a:latin typeface="+mn-lt"/>
              </a:rPr>
              <a:t>What is a Conservation District?</a:t>
            </a:r>
            <a:br>
              <a:rPr lang="en-US" b="1" dirty="0">
                <a:latin typeface="+mn-lt"/>
              </a:rPr>
            </a:br>
            <a:endParaRPr lang="en-US" b="1" dirty="0">
              <a:latin typeface="+mn-lt"/>
            </a:endParaRPr>
          </a:p>
        </p:txBody>
      </p:sp>
      <p:sp>
        <p:nvSpPr>
          <p:cNvPr id="4" name="Text Placeholder 3">
            <a:extLst>
              <a:ext uri="{FF2B5EF4-FFF2-40B4-BE49-F238E27FC236}">
                <a16:creationId xmlns:a16="http://schemas.microsoft.com/office/drawing/2014/main" id="{9BA76CF5-043B-4098-AD6D-76461AA2E095}"/>
              </a:ext>
            </a:extLst>
          </p:cNvPr>
          <p:cNvSpPr>
            <a:spLocks noGrp="1"/>
          </p:cNvSpPr>
          <p:nvPr>
            <p:ph type="body" sz="half" idx="2"/>
          </p:nvPr>
        </p:nvSpPr>
        <p:spPr>
          <a:xfrm>
            <a:off x="839788" y="1840089"/>
            <a:ext cx="3932237" cy="4854222"/>
          </a:xfrm>
        </p:spPr>
        <p:txBody>
          <a:bodyPr>
            <a:normAutofit/>
          </a:bodyPr>
          <a:lstStyle/>
          <a:p>
            <a:pPr marL="342900" lvl="0" indent="-342900">
              <a:spcBef>
                <a:spcPts val="0"/>
              </a:spcBef>
              <a:buFont typeface="Arial" panose="020B0604020202020204" pitchFamily="34" charset="0"/>
              <a:buChar char="•"/>
              <a:tabLst>
                <a:tab pos="457200" algn="l"/>
              </a:tabLst>
            </a:pPr>
            <a:r>
              <a:rPr lang="en-US" sz="2800" dirty="0">
                <a:solidFill>
                  <a:srgbClr val="000000"/>
                </a:solidFill>
                <a:latin typeface="Calibri" panose="020F0502020204030204" pitchFamily="34" charset="0"/>
              </a:rPr>
              <a:t>Governmental entities, much like school boards, directed by locally elected Supervisors</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0"/>
              </a:spcBef>
              <a:buFont typeface="Arial" panose="020B0604020202020204" pitchFamily="34" charset="0"/>
              <a:buChar char="•"/>
              <a:tabLst>
                <a:tab pos="457200" algn="l"/>
              </a:tabLst>
            </a:pPr>
            <a:r>
              <a:rPr lang="en-US" sz="2800" dirty="0">
                <a:solidFill>
                  <a:srgbClr val="000000"/>
                </a:solidFill>
                <a:latin typeface="Calibri" panose="020F0502020204030204" pitchFamily="34" charset="0"/>
              </a:rPr>
              <a:t>Authority comes from NRS 548</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0"/>
              </a:spcBef>
              <a:buFont typeface="Arial" panose="020B0604020202020204" pitchFamily="34" charset="0"/>
              <a:buChar char="•"/>
              <a:tabLst>
                <a:tab pos="457200" algn="l"/>
              </a:tabLst>
            </a:pPr>
            <a:r>
              <a:rPr lang="en-US" sz="2800" dirty="0">
                <a:solidFill>
                  <a:srgbClr val="000000"/>
                </a:solidFill>
                <a:latin typeface="Calibri" panose="020F0502020204030204" pitchFamily="34" charset="0"/>
              </a:rPr>
              <a:t>A vital link to connect private and public land interests in Nevada; they encompass all Nevada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7" name="Picture Placeholder 6">
            <a:extLst>
              <a:ext uri="{FF2B5EF4-FFF2-40B4-BE49-F238E27FC236}">
                <a16:creationId xmlns:a16="http://schemas.microsoft.com/office/drawing/2014/main" id="{C5447430-ECD7-40EB-B22D-D4026FB88B3E}"/>
              </a:ext>
            </a:extLst>
          </p:cNvPr>
          <p:cNvPicPr>
            <a:picLocks noGrp="1" noChangeAspect="1"/>
          </p:cNvPicPr>
          <p:nvPr>
            <p:ph type="pic" idx="1"/>
          </p:nvPr>
        </p:nvPicPr>
        <p:blipFill>
          <a:blip r:embed="rId3"/>
          <a:srcRect l="2569" r="2569"/>
          <a:stretch>
            <a:fillRect/>
          </a:stretch>
        </p:blipFill>
        <p:spPr>
          <a:prstGeom prst="rect">
            <a:avLst/>
          </a:prstGeom>
        </p:spPr>
      </p:pic>
    </p:spTree>
    <p:extLst>
      <p:ext uri="{BB962C8B-B14F-4D97-AF65-F5344CB8AC3E}">
        <p14:creationId xmlns:p14="http://schemas.microsoft.com/office/powerpoint/2010/main" val="272710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35828B-DECE-4001-A516-787012B202BA}"/>
              </a:ext>
            </a:extLst>
          </p:cNvPr>
          <p:cNvPicPr>
            <a:picLocks noChangeAspect="1"/>
          </p:cNvPicPr>
          <p:nvPr/>
        </p:nvPicPr>
        <p:blipFill>
          <a:blip r:embed="rId3"/>
          <a:stretch>
            <a:fillRect/>
          </a:stretch>
        </p:blipFill>
        <p:spPr>
          <a:xfrm>
            <a:off x="3194756" y="17224"/>
            <a:ext cx="5542843" cy="7158895"/>
          </a:xfrm>
          <a:prstGeom prst="rect">
            <a:avLst/>
          </a:prstGeom>
        </p:spPr>
      </p:pic>
    </p:spTree>
    <p:extLst>
      <p:ext uri="{BB962C8B-B14F-4D97-AF65-F5344CB8AC3E}">
        <p14:creationId xmlns:p14="http://schemas.microsoft.com/office/powerpoint/2010/main" val="294335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84A70-3405-4FC3-AA23-95CAF4296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45" y="575734"/>
            <a:ext cx="11193665" cy="5311172"/>
          </a:xfrm>
          <a:prstGeom prst="rect">
            <a:avLst/>
          </a:prstGeom>
        </p:spPr>
      </p:pic>
    </p:spTree>
    <p:extLst>
      <p:ext uri="{BB962C8B-B14F-4D97-AF65-F5344CB8AC3E}">
        <p14:creationId xmlns:p14="http://schemas.microsoft.com/office/powerpoint/2010/main" val="3767170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7F9B-417D-4255-880D-EC2B356435A6}"/>
              </a:ext>
            </a:extLst>
          </p:cNvPr>
          <p:cNvSpPr>
            <a:spLocks noGrp="1"/>
          </p:cNvSpPr>
          <p:nvPr>
            <p:ph type="title"/>
          </p:nvPr>
        </p:nvSpPr>
        <p:spPr/>
        <p:txBody>
          <a:bodyPr/>
          <a:lstStyle/>
          <a:p>
            <a:pPr algn="ctr"/>
            <a:r>
              <a:rPr lang="en-US" dirty="0"/>
              <a:t>NvACD is helping CDs increase their role as leaders of </a:t>
            </a:r>
            <a:r>
              <a:rPr lang="en-US" b="1" u="sng" dirty="0"/>
              <a:t>locally led conservation</a:t>
            </a:r>
            <a:r>
              <a:rPr lang="en-US" b="1" dirty="0"/>
              <a:t> </a:t>
            </a:r>
            <a:r>
              <a:rPr lang="en-US" dirty="0"/>
              <a:t>in Nevada</a:t>
            </a:r>
          </a:p>
        </p:txBody>
      </p:sp>
      <p:sp>
        <p:nvSpPr>
          <p:cNvPr id="3" name="Content Placeholder 2">
            <a:extLst>
              <a:ext uri="{FF2B5EF4-FFF2-40B4-BE49-F238E27FC236}">
                <a16:creationId xmlns:a16="http://schemas.microsoft.com/office/drawing/2014/main" id="{41E4B55F-BDCD-403E-B50C-24E06B515E9C}"/>
              </a:ext>
            </a:extLst>
          </p:cNvPr>
          <p:cNvSpPr>
            <a:spLocks noGrp="1"/>
          </p:cNvSpPr>
          <p:nvPr>
            <p:ph idx="1"/>
          </p:nvPr>
        </p:nvSpPr>
        <p:spPr>
          <a:xfrm>
            <a:off x="1210733" y="2029355"/>
            <a:ext cx="10515600" cy="4351338"/>
          </a:xfrm>
        </p:spPr>
        <p:txBody>
          <a:bodyPr>
            <a:normAutofit fontScale="62500" lnSpcReduction="20000"/>
          </a:bodyPr>
          <a:lstStyle/>
          <a:p>
            <a:r>
              <a:rPr lang="en-US" sz="4000" dirty="0"/>
              <a:t>An initial group of Nevada CDs will write </a:t>
            </a:r>
            <a:r>
              <a:rPr lang="en-US" sz="4000" u="sng" dirty="0"/>
              <a:t>Resource Needs Assessments</a:t>
            </a:r>
          </a:p>
          <a:p>
            <a:endParaRPr lang="en-US" sz="4000" dirty="0"/>
          </a:p>
          <a:p>
            <a:r>
              <a:rPr lang="en-US" sz="4000" dirty="0"/>
              <a:t>A CD will bring together local producers, local groups, agencies and general public to identify </a:t>
            </a:r>
            <a:r>
              <a:rPr lang="en-US" sz="4000" b="1" dirty="0">
                <a:effectLst>
                  <a:outerShdw blurRad="38100" dist="38100" dir="2700000" algn="tl">
                    <a:srgbClr val="000000">
                      <a:alpha val="43137"/>
                    </a:srgbClr>
                  </a:outerShdw>
                </a:effectLst>
              </a:rPr>
              <a:t>RESOURCE CONCERNS </a:t>
            </a:r>
            <a:r>
              <a:rPr lang="en-US" sz="4000" dirty="0"/>
              <a:t>and possible solutions to those resource concerns using NRCS farm planning tools and other resources.</a:t>
            </a:r>
          </a:p>
          <a:p>
            <a:endParaRPr lang="en-US" sz="4000" dirty="0"/>
          </a:p>
          <a:p>
            <a:r>
              <a:rPr lang="en-US" sz="4000" dirty="0"/>
              <a:t>This information will be used to write </a:t>
            </a:r>
            <a:r>
              <a:rPr lang="en-US" sz="4000" u="sng" dirty="0"/>
              <a:t>Conservation Action Plans</a:t>
            </a:r>
            <a:r>
              <a:rPr lang="en-US" sz="4000" dirty="0"/>
              <a:t> that can serve to direct programs and funding from any source to resolve those resource concerns.</a:t>
            </a:r>
          </a:p>
          <a:p>
            <a:endParaRPr lang="en-US" sz="4000" dirty="0"/>
          </a:p>
          <a:p>
            <a:r>
              <a:rPr lang="en-US" sz="4000" dirty="0"/>
              <a:t>Resource needs will drive the conservation actions and funding will be spent on the priority resource concerns as </a:t>
            </a:r>
            <a:r>
              <a:rPr lang="en-US" sz="4000" u="sng" dirty="0"/>
              <a:t>determined by local stakeholders</a:t>
            </a:r>
          </a:p>
          <a:p>
            <a:endParaRPr lang="en-US" sz="2000" u="sng" dirty="0"/>
          </a:p>
          <a:p>
            <a:endParaRPr lang="en-US" sz="1400" dirty="0"/>
          </a:p>
          <a:p>
            <a:endParaRPr lang="en-US" sz="1400" dirty="0"/>
          </a:p>
        </p:txBody>
      </p:sp>
    </p:spTree>
    <p:extLst>
      <p:ext uri="{BB962C8B-B14F-4D97-AF65-F5344CB8AC3E}">
        <p14:creationId xmlns:p14="http://schemas.microsoft.com/office/powerpoint/2010/main" val="267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7F9B-417D-4255-880D-EC2B356435A6}"/>
              </a:ext>
            </a:extLst>
          </p:cNvPr>
          <p:cNvSpPr>
            <a:spLocks noGrp="1"/>
          </p:cNvSpPr>
          <p:nvPr>
            <p:ph type="title"/>
          </p:nvPr>
        </p:nvSpPr>
        <p:spPr/>
        <p:txBody>
          <a:bodyPr/>
          <a:lstStyle/>
          <a:p>
            <a:pPr algn="ctr"/>
            <a:r>
              <a:rPr lang="en-US" dirty="0"/>
              <a:t>NvACD is helping CDs increase their role as leaders of </a:t>
            </a:r>
            <a:r>
              <a:rPr lang="en-US" b="1" u="sng" dirty="0"/>
              <a:t>locally led conservation</a:t>
            </a:r>
          </a:p>
        </p:txBody>
      </p:sp>
      <p:sp>
        <p:nvSpPr>
          <p:cNvPr id="3" name="Content Placeholder 2">
            <a:extLst>
              <a:ext uri="{FF2B5EF4-FFF2-40B4-BE49-F238E27FC236}">
                <a16:creationId xmlns:a16="http://schemas.microsoft.com/office/drawing/2014/main" id="{41E4B55F-BDCD-403E-B50C-24E06B515E9C}"/>
              </a:ext>
            </a:extLst>
          </p:cNvPr>
          <p:cNvSpPr>
            <a:spLocks noGrp="1"/>
          </p:cNvSpPr>
          <p:nvPr>
            <p:ph idx="1"/>
          </p:nvPr>
        </p:nvSpPr>
        <p:spPr>
          <a:xfrm>
            <a:off x="829733" y="1972909"/>
            <a:ext cx="10515600" cy="4802187"/>
          </a:xfrm>
        </p:spPr>
        <p:txBody>
          <a:bodyPr/>
          <a:lstStyle/>
          <a:p>
            <a:r>
              <a:rPr lang="en-US" b="1" dirty="0"/>
              <a:t>HOW? </a:t>
            </a:r>
            <a:r>
              <a:rPr lang="en-US" dirty="0"/>
              <a:t>By partnering and leveraging opportunity </a:t>
            </a:r>
          </a:p>
          <a:p>
            <a:pPr lvl="1"/>
            <a:r>
              <a:rPr lang="en-US" b="1" dirty="0"/>
              <a:t>Funding and training </a:t>
            </a:r>
          </a:p>
          <a:p>
            <a:pPr lvl="2"/>
            <a:r>
              <a:rPr lang="en-US" dirty="0"/>
              <a:t>NV-NRCS Agreement</a:t>
            </a:r>
          </a:p>
          <a:p>
            <a:pPr lvl="2"/>
            <a:r>
              <a:rPr lang="en-US" dirty="0"/>
              <a:t>Outreach and training</a:t>
            </a:r>
          </a:p>
          <a:p>
            <a:pPr lvl="2"/>
            <a:endParaRPr lang="en-US" dirty="0"/>
          </a:p>
          <a:p>
            <a:pPr lvl="1"/>
            <a:r>
              <a:rPr lang="en-US" b="1" dirty="0"/>
              <a:t>Coordination and support</a:t>
            </a:r>
          </a:p>
          <a:p>
            <a:pPr lvl="2"/>
            <a:r>
              <a:rPr lang="en-US" dirty="0"/>
              <a:t>Renewing 2016 RCPP grant commitments</a:t>
            </a:r>
          </a:p>
          <a:p>
            <a:pPr lvl="3"/>
            <a:r>
              <a:rPr lang="en-US" dirty="0"/>
              <a:t>BLM, USFS, NDF, NDOW</a:t>
            </a:r>
            <a:r>
              <a:rPr lang="en-US"/>
              <a:t>, USFWS, CD </a:t>
            </a:r>
            <a:r>
              <a:rPr lang="en-US" dirty="0"/>
              <a:t>Program</a:t>
            </a:r>
          </a:p>
          <a:p>
            <a:pPr lvl="2"/>
            <a:r>
              <a:rPr lang="en-US" dirty="0"/>
              <a:t>Provide staff to assist gathering input and compiling the Resource Needs Assessment</a:t>
            </a:r>
          </a:p>
          <a:p>
            <a:pPr lvl="3"/>
            <a:r>
              <a:rPr lang="en-US" dirty="0"/>
              <a:t>NACD grant</a:t>
            </a:r>
          </a:p>
          <a:p>
            <a:pPr marL="1371600" lvl="3" indent="0">
              <a:buNone/>
            </a:pPr>
            <a:endParaRPr lang="en-US" dirty="0"/>
          </a:p>
          <a:p>
            <a:pPr lvl="1"/>
            <a:r>
              <a:rPr lang="en-US" b="1" dirty="0"/>
              <a:t>Increasing public input</a:t>
            </a:r>
          </a:p>
          <a:p>
            <a:pPr lvl="2"/>
            <a:r>
              <a:rPr lang="en-US" dirty="0"/>
              <a:t>Develop sophisticated survey instrument with help of UNCE and UNR</a:t>
            </a:r>
          </a:p>
        </p:txBody>
      </p:sp>
    </p:spTree>
    <p:extLst>
      <p:ext uri="{BB962C8B-B14F-4D97-AF65-F5344CB8AC3E}">
        <p14:creationId xmlns:p14="http://schemas.microsoft.com/office/powerpoint/2010/main" val="21875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2077</TotalTime>
  <Words>1279</Words>
  <Application>Microsoft Office PowerPoint</Application>
  <PresentationFormat>Widescreen</PresentationFormat>
  <Paragraphs>84</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Who is doing all this great stuff and more?</vt:lpstr>
      <vt:lpstr>What is a Conservation District? </vt:lpstr>
      <vt:lpstr>What is a Conservation District? </vt:lpstr>
      <vt:lpstr>PowerPoint Presentation</vt:lpstr>
      <vt:lpstr>PowerPoint Presentation</vt:lpstr>
      <vt:lpstr>NvACD is helping CDs increase their role as leaders of locally led conservation in Nevada</vt:lpstr>
      <vt:lpstr>NvACD is helping CDs increase their role as leaders of locally led conservation</vt:lpstr>
      <vt:lpstr>Benefits to a CD and Their Local Area</vt:lpstr>
      <vt:lpstr>PowerPoint Presentation</vt:lpstr>
      <vt:lpstr>How you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is doing this great stuff?</dc:title>
  <dc:creator>Maggie</dc:creator>
  <cp:lastModifiedBy>Connie Lee</cp:lastModifiedBy>
  <cp:revision>106</cp:revision>
  <dcterms:created xsi:type="dcterms:W3CDTF">2018-03-27T03:45:34Z</dcterms:created>
  <dcterms:modified xsi:type="dcterms:W3CDTF">2018-10-26T16:56:03Z</dcterms:modified>
</cp:coreProperties>
</file>